
<file path=[Content_Types].xml><?xml version="1.0" encoding="utf-8"?>
<Types xmlns="http://schemas.openxmlformats.org/package/2006/content-types">
  <Default Extension="aac" ContentType="audio/aac"/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63" r:id="rId2"/>
    <p:sldId id="549" r:id="rId3"/>
    <p:sldId id="565" r:id="rId4"/>
    <p:sldId id="545" r:id="rId5"/>
    <p:sldId id="547" r:id="rId6"/>
    <p:sldId id="548" r:id="rId7"/>
    <p:sldId id="552" r:id="rId8"/>
    <p:sldId id="553" r:id="rId9"/>
    <p:sldId id="554" r:id="rId10"/>
    <p:sldId id="555" r:id="rId11"/>
  </p:sldIdLst>
  <p:sldSz cx="9144000" cy="6858000" type="screen4x3"/>
  <p:notesSz cx="9775825" cy="66452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0000FF"/>
    <a:srgbClr val="008000"/>
    <a:srgbClr val="CCFFFF"/>
    <a:srgbClr val="FFCCFF"/>
    <a:srgbClr val="CC00CC"/>
    <a:srgbClr val="EDFFFF"/>
    <a:srgbClr val="FFFFFF"/>
    <a:srgbClr val="FFFFCC"/>
    <a:srgbClr val="FF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605" autoAdjust="0"/>
    <p:restoredTop sz="92102" autoAdjust="0"/>
  </p:normalViewPr>
  <p:slideViewPr>
    <p:cSldViewPr showGuides="1">
      <p:cViewPr varScale="1">
        <p:scale>
          <a:sx n="102" d="100"/>
          <a:sy n="102" d="100"/>
        </p:scale>
        <p:origin x="142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3703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defTabSz="904875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37200" y="0"/>
            <a:ext cx="423703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algn="r" defTabSz="904875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311900"/>
            <a:ext cx="423703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defTabSz="904875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7200" y="6311900"/>
            <a:ext cx="423703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algn="r" defTabSz="904875">
              <a:defRPr sz="1200"/>
            </a:lvl1pPr>
          </a:lstStyle>
          <a:p>
            <a:pPr>
              <a:defRPr/>
            </a:pPr>
            <a:fld id="{BD66B456-92F7-4831-9ABC-3C957E0AA21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3703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defTabSz="904875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37200" y="0"/>
            <a:ext cx="423703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algn="r" defTabSz="904875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27388" y="498475"/>
            <a:ext cx="3322637" cy="2492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7900" y="3155950"/>
            <a:ext cx="78200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311900"/>
            <a:ext cx="423703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defTabSz="904875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37200" y="6311900"/>
            <a:ext cx="423703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algn="r" defTabSz="904875">
              <a:defRPr sz="1200"/>
            </a:lvl1pPr>
          </a:lstStyle>
          <a:p>
            <a:pPr>
              <a:defRPr/>
            </a:pPr>
            <a:fld id="{C3F5CD08-F414-4367-8F21-657922C1C01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ECD74-45F1-43CB-9AF1-D9276A7EAA3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A5A5C-4D02-4F46-8CF6-9ADDF557F3A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A1799-AF64-4575-B0F6-37F0FF6A824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8BD5B-A4B2-4A6E-AE18-B6AD57BC11B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9B065-0A54-47D3-BF73-45D646198A8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2F7DD-C134-4C76-AE4C-28242DF936D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725FB-79F5-4F20-9BD7-8C70D30E641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8ED3A-382A-41D1-A3D7-6AD7CDF3E55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3EFC3-4C9E-42CD-983C-BA68BC9D8CC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64459-750D-4620-BAF4-645BFEC4C70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4250D-0C1B-47E5-B0A8-9F2C1650E65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fld id="{F835B1EB-FA6F-41CD-97CB-A20392EFFCA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aac"/><Relationship Id="rId7" Type="http://schemas.openxmlformats.org/officeDocument/2006/relationships/image" Target="../media/image6.wmf"/><Relationship Id="rId2" Type="http://schemas.microsoft.com/office/2007/relationships/media" Target="../media/media10.aac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aac"/><Relationship Id="rId1" Type="http://schemas.microsoft.com/office/2007/relationships/media" Target="../media/media2.aac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aac"/><Relationship Id="rId7" Type="http://schemas.openxmlformats.org/officeDocument/2006/relationships/image" Target="../media/image1.png"/><Relationship Id="rId2" Type="http://schemas.microsoft.com/office/2007/relationships/media" Target="../media/media3.aac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aac"/><Relationship Id="rId1" Type="http://schemas.microsoft.com/office/2007/relationships/media" Target="../media/media4.aac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aac"/><Relationship Id="rId7" Type="http://schemas.openxmlformats.org/officeDocument/2006/relationships/image" Target="../media/image1.png"/><Relationship Id="rId2" Type="http://schemas.microsoft.com/office/2007/relationships/media" Target="../media/media5.aac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aac"/><Relationship Id="rId1" Type="http://schemas.microsoft.com/office/2007/relationships/media" Target="../media/media6.aac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aac"/><Relationship Id="rId1" Type="http://schemas.microsoft.com/office/2007/relationships/media" Target="../media/media7.aac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aac"/><Relationship Id="rId1" Type="http://schemas.microsoft.com/office/2007/relationships/media" Target="../media/media8.aac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aac"/><Relationship Id="rId1" Type="http://schemas.microsoft.com/office/2007/relationships/media" Target="../media/media9.aac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Active Learning</a:t>
            </a:r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838200"/>
            <a:ext cx="8686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52425" indent="-352425" eaLnBrk="0" hangingPunct="0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pitchFamily="18" charset="-120"/>
              </a:rPr>
              <a:t>So far we have assumed that the MDP is known. This is not the case for many real-world problems.</a:t>
            </a:r>
          </a:p>
          <a:p>
            <a:pPr marL="352425" lvl="1" indent="-352425" eaLnBrk="0" hangingPunct="0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pitchFamily="18" charset="-120"/>
              </a:rPr>
              <a:t>We need methods to learn a </a:t>
            </a:r>
            <a:r>
              <a:rPr lang="en-US" altLang="zh-TW" dirty="0">
                <a:ea typeface="新細明體" pitchFamily="18" charset="-120"/>
              </a:rPr>
              <a:t>policy </a:t>
            </a:r>
            <a:r>
              <a:rPr lang="en-US" altLang="zh-TW" dirty="0" smtClean="0">
                <a:ea typeface="新細明體" pitchFamily="18" charset="-120"/>
              </a:rPr>
              <a:t>without knowing or </a:t>
            </a:r>
            <a:r>
              <a:rPr lang="en-US" altLang="zh-TW" dirty="0">
                <a:ea typeface="新細明體" pitchFamily="18" charset="-120"/>
              </a:rPr>
              <a:t>estimating the </a:t>
            </a:r>
            <a:r>
              <a:rPr lang="en-US" altLang="zh-TW" dirty="0" smtClean="0">
                <a:ea typeface="新細明體" pitchFamily="18" charset="-120"/>
              </a:rPr>
              <a:t>MDP, </a:t>
            </a:r>
            <a:r>
              <a:rPr lang="en-US" altLang="zh-TW" dirty="0">
                <a:ea typeface="新細明體" pitchFamily="18" charset="-120"/>
              </a:rPr>
              <a:t>so such methods are considered </a:t>
            </a:r>
            <a:r>
              <a:rPr lang="en-US" altLang="zh-TW" b="1" u="sng" dirty="0">
                <a:ea typeface="新細明體" pitchFamily="18" charset="-120"/>
              </a:rPr>
              <a:t>model-free</a:t>
            </a:r>
            <a:r>
              <a:rPr lang="en-US" altLang="zh-TW" dirty="0">
                <a:ea typeface="新細明體" pitchFamily="18" charset="-120"/>
              </a:rPr>
              <a:t>.</a:t>
            </a:r>
          </a:p>
          <a:p>
            <a:pPr marL="352425" indent="-352425" eaLnBrk="0" hangingPunct="0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pitchFamily="18" charset="-120"/>
              </a:rPr>
              <a:t>Such learning is achieved by </a:t>
            </a:r>
            <a:r>
              <a:rPr lang="en-US" altLang="zh-TW" b="1" u="sng" dirty="0" smtClean="0">
                <a:ea typeface="新細明體" pitchFamily="18" charset="-120"/>
              </a:rPr>
              <a:t>sampling</a:t>
            </a:r>
            <a:r>
              <a:rPr lang="en-US" altLang="zh-TW" dirty="0" smtClean="0">
                <a:ea typeface="新細明體" pitchFamily="18" charset="-120"/>
              </a:rPr>
              <a:t> paths through the MDP in order to collect information.</a:t>
            </a:r>
          </a:p>
          <a:p>
            <a:pPr marL="352425" lvl="1" indent="-352425" eaLnBrk="0" hangingPunct="0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pitchFamily="18" charset="-120"/>
              </a:rPr>
              <a:t>Monte-Carlo Tree Search is a kind of such sampling.</a:t>
            </a:r>
          </a:p>
          <a:p>
            <a:pPr marL="352425" lvl="1" indent="-352425" eaLnBrk="0" hangingPunct="0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pitchFamily="18" charset="-120"/>
              </a:rPr>
              <a:t>Monte-Carlo Policy Gradient (</a:t>
            </a:r>
            <a:r>
              <a:rPr lang="en-US" altLang="zh-TW" b="1" dirty="0" smtClean="0">
                <a:ea typeface="新細明體" pitchFamily="18" charset="-120"/>
              </a:rPr>
              <a:t>REINFORCE</a:t>
            </a:r>
            <a:r>
              <a:rPr lang="en-US" altLang="zh-TW" dirty="0" smtClean="0">
                <a:ea typeface="新細明體" pitchFamily="18" charset="-120"/>
              </a:rPr>
              <a:t> algorithm): An update to the policy parameters after a path is sampled.</a:t>
            </a:r>
          </a:p>
          <a:p>
            <a:pPr marL="720725" lvl="1" indent="-352425" eaLnBrk="0" hangingPunct="0"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TW" dirty="0">
                <a:ea typeface="新細明體" pitchFamily="18" charset="-120"/>
              </a:rPr>
              <a:t>Updates are favored for the parameters that enhance the probabilities of actions along paths with larger accumulated rewards</a:t>
            </a:r>
            <a:r>
              <a:rPr lang="en-US" altLang="zh-TW" dirty="0" smtClean="0">
                <a:ea typeface="新細明體" pitchFamily="18" charset="-120"/>
              </a:rPr>
              <a:t>.</a:t>
            </a:r>
          </a:p>
        </p:txBody>
      </p:sp>
      <p:pic>
        <p:nvPicPr>
          <p:cNvPr id="3" name="IntroAI_Spr2021_set09slid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0" y="5791200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1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Q-Learning</a:t>
            </a:r>
            <a:endParaRPr lang="zh-TW" altLang="en-US" dirty="0"/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266700" y="939800"/>
            <a:ext cx="8610600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363" indent="-358775">
              <a:spcAft>
                <a:spcPts val="1200"/>
              </a:spcAft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Use a neural network to represent the Q function.</a:t>
            </a:r>
          </a:p>
          <a:p>
            <a:pPr marL="360363" indent="-358775">
              <a:spcAft>
                <a:spcPts val="2400"/>
              </a:spcAft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The </a:t>
            </a:r>
            <a:r>
              <a:rPr lang="en-US" altLang="zh-TW" u="sng" dirty="0" smtClean="0">
                <a:ea typeface="新細明體" charset="-120"/>
              </a:rPr>
              <a:t>loss function</a:t>
            </a:r>
            <a:r>
              <a:rPr lang="en-US" altLang="zh-TW" dirty="0" smtClean="0">
                <a:ea typeface="新細明體" charset="-120"/>
              </a:rPr>
              <a:t> (which leads to TD learning):</a:t>
            </a:r>
          </a:p>
          <a:p>
            <a:pPr marL="360363" indent="-358775">
              <a:spcAft>
                <a:spcPts val="2400"/>
              </a:spcAft>
              <a:buClr>
                <a:srgbClr val="7030A0"/>
              </a:buClr>
              <a:buFont typeface="Wingdings" panose="05000000000000000000" pitchFamily="2" charset="2"/>
              <a:buChar char="n"/>
            </a:pPr>
            <a:endParaRPr lang="en-US" altLang="zh-TW" dirty="0" smtClean="0">
              <a:ea typeface="新細明體" charset="-120"/>
            </a:endParaRPr>
          </a:p>
          <a:p>
            <a:pPr marL="360363" indent="-358775">
              <a:spcAft>
                <a:spcPts val="1200"/>
              </a:spcAft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The network weights are updated via backpropagation.</a:t>
            </a:r>
          </a:p>
          <a:p>
            <a:pPr marL="360363" indent="-358775">
              <a:spcAft>
                <a:spcPts val="1200"/>
              </a:spcAft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DeepMind used DQL to make agents that play many Atari games to top human levels (2016).</a:t>
            </a:r>
            <a:endParaRPr lang="en-US" altLang="zh-TW" dirty="0">
              <a:ea typeface="新細明體" charset="-120"/>
            </a:endParaRPr>
          </a:p>
        </p:txBody>
      </p:sp>
      <p:pic>
        <p:nvPicPr>
          <p:cNvPr id="51202" name="Picture 2" descr="ãatari gamesãçåçæå°çµæ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4"/>
          <a:stretch/>
        </p:blipFill>
        <p:spPr bwMode="auto">
          <a:xfrm>
            <a:off x="1447800" y="4495800"/>
            <a:ext cx="6555881" cy="217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448262"/>
              </p:ext>
            </p:extLst>
          </p:nvPr>
        </p:nvGraphicFramePr>
        <p:xfrm>
          <a:off x="2654300" y="1905000"/>
          <a:ext cx="4827588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6" name="方程式" r:id="rId6" imgW="2222280" imgH="444240" progId="Equation.3">
                  <p:embed/>
                </p:oleObj>
              </mc:Choice>
              <mc:Fallback>
                <p:oleObj name="方程式" r:id="rId6" imgW="2222280" imgH="4442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0" y="1905000"/>
                        <a:ext cx="4827588" cy="963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ntroAI_Spr2021_set09slide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3921" y="42552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649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Temporal Difference (TD) Learning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04800" y="1107562"/>
            <a:ext cx="85344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It is not necessary to do updates only after complete sample paths (episodes).</a:t>
            </a: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Idea: Use "estimated evaluations at future states" (which tend to be more accurate) to update the evaluation of the current state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219200" y="3657600"/>
            <a:ext cx="6705600" cy="2013489"/>
            <a:chOff x="358045" y="3657600"/>
            <a:chExt cx="8442925" cy="2546889"/>
          </a:xfrm>
        </p:grpSpPr>
        <p:pic>
          <p:nvPicPr>
            <p:cNvPr id="73730" name="Picture 2" descr="ãman mountaintop clipartãçåçæå°çµæ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86201" y="3657600"/>
              <a:ext cx="3756658" cy="2546889"/>
            </a:xfrm>
            <a:prstGeom prst="rect">
              <a:avLst/>
            </a:prstGeom>
            <a:noFill/>
          </p:spPr>
        </p:pic>
        <p:pic>
          <p:nvPicPr>
            <p:cNvPr id="73732" name="Picture 4" descr="ãman mountaintop clipartãçåçæå°çµæ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8462" t="6584" r="23077" b="11111"/>
            <a:stretch>
              <a:fillRect/>
            </a:stretch>
          </p:blipFill>
          <p:spPr bwMode="auto">
            <a:xfrm flipH="1">
              <a:off x="3810000" y="4953000"/>
              <a:ext cx="562708" cy="1219200"/>
            </a:xfrm>
            <a:prstGeom prst="rect">
              <a:avLst/>
            </a:prstGeom>
            <a:noFill/>
          </p:spPr>
        </p:pic>
        <p:sp>
          <p:nvSpPr>
            <p:cNvPr id="7" name="圓角矩形圖說文字 6"/>
            <p:cNvSpPr/>
            <p:nvPr/>
          </p:nvSpPr>
          <p:spPr bwMode="auto">
            <a:xfrm>
              <a:off x="6553200" y="4038599"/>
              <a:ext cx="2247770" cy="1643115"/>
            </a:xfrm>
            <a:prstGeom prst="wedgeRoundRectCallout">
              <a:avLst>
                <a:gd name="adj1" fmla="val -104256"/>
                <a:gd name="adj2" fmla="val -32983"/>
                <a:gd name="adj3" fmla="val 16667"/>
              </a:avLst>
            </a:prstGeom>
            <a:solidFill>
              <a:srgbClr val="FF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I can</a:t>
              </a:r>
              <a:r>
                <a:rPr kumimoji="0" lang="en-US" altLang="zh-TW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see better from here!</a:t>
              </a:r>
              <a:endParaRPr kumimoji="0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圓角矩形圖說文字 7"/>
            <p:cNvSpPr/>
            <p:nvPr/>
          </p:nvSpPr>
          <p:spPr bwMode="auto">
            <a:xfrm>
              <a:off x="358045" y="4343401"/>
              <a:ext cx="2613755" cy="1723859"/>
            </a:xfrm>
            <a:prstGeom prst="wedgeRoundRectCallout">
              <a:avLst>
                <a:gd name="adj1" fmla="val 80683"/>
                <a:gd name="adj2" fmla="val 20136"/>
                <a:gd name="adj3" fmla="val 16667"/>
              </a:avLst>
            </a:prstGeom>
            <a:solidFill>
              <a:srgbClr val="FF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"Update" me with what you see!</a:t>
              </a:r>
              <a:endParaRPr kumimoji="0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2" name="IntroAI_Spr2021_set09slid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1000" y="5867400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57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4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Temporal Difference (TD) Learning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04800" y="1058882"/>
            <a:ext cx="85344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A </a:t>
            </a:r>
            <a:r>
              <a:rPr lang="en-US" altLang="zh-TW" dirty="0" smtClean="0">
                <a:ea typeface="新細明體" charset="-120"/>
              </a:rPr>
              <a:t>basic TD learning step: </a:t>
            </a:r>
            <a:endParaRPr lang="en-US" altLang="zh-TW" dirty="0" smtClean="0">
              <a:ea typeface="新細明體" charset="-120"/>
            </a:endParaRP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endParaRPr lang="en-US" altLang="zh-TW" dirty="0" smtClean="0">
              <a:ea typeface="新細明體" charset="-120"/>
            </a:endParaRP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endParaRPr lang="en-US" altLang="zh-TW" dirty="0" smtClean="0">
              <a:ea typeface="新細明體" charset="-120"/>
            </a:endParaRP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endParaRPr lang="en-US" altLang="zh-TW" dirty="0">
              <a:ea typeface="新細明體" charset="-120"/>
            </a:endParaRP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endParaRPr lang="en-US" altLang="zh-TW" dirty="0" smtClean="0">
              <a:ea typeface="新細明體" charset="-120"/>
            </a:endParaRP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endParaRPr lang="en-US" altLang="zh-TW" dirty="0">
              <a:ea typeface="新細明體" charset="-120"/>
            </a:endParaRP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This </a:t>
            </a:r>
            <a:r>
              <a:rPr lang="en-US" altLang="zh-TW" dirty="0" smtClean="0">
                <a:ea typeface="新細明體" charset="-120"/>
              </a:rPr>
              <a:t>is an 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actor-critic method</a:t>
            </a:r>
            <a:r>
              <a:rPr lang="en-US" altLang="zh-TW" dirty="0" smtClean="0">
                <a:ea typeface="新細明體" charset="-120"/>
              </a:rPr>
              <a:t> in RL. (The "critic" is the supposedly better estimation from a subsequent state.)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870448"/>
              </p:ext>
            </p:extLst>
          </p:nvPr>
        </p:nvGraphicFramePr>
        <p:xfrm>
          <a:off x="1720850" y="2337584"/>
          <a:ext cx="57023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7" name="方程式" r:id="rId5" imgW="2184120" imgH="215640" progId="Equation.3">
                  <p:embed/>
                </p:oleObj>
              </mc:Choice>
              <mc:Fallback>
                <p:oleObj name="方程式" r:id="rId5" imgW="2184120" imgH="21564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2337584"/>
                        <a:ext cx="57023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884792" y="3335488"/>
            <a:ext cx="1795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C00000"/>
                </a:solidFill>
              </a:rPr>
              <a:t>Learning Rate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cxnSp>
        <p:nvCxnSpPr>
          <p:cNvPr id="13" name="直線單箭頭接點 12"/>
          <p:cNvCxnSpPr>
            <a:stCxn id="14" idx="0"/>
          </p:cNvCxnSpPr>
          <p:nvPr/>
        </p:nvCxnSpPr>
        <p:spPr bwMode="auto">
          <a:xfrm flipH="1" flipV="1">
            <a:off x="5257800" y="2819400"/>
            <a:ext cx="674406" cy="5160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文字方塊 13"/>
          <p:cNvSpPr txBox="1"/>
          <p:nvPr/>
        </p:nvSpPr>
        <p:spPr>
          <a:xfrm>
            <a:off x="4942191" y="333548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C00000"/>
                </a:solidFill>
              </a:rPr>
              <a:t>Discount Factor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cxnSp>
        <p:nvCxnSpPr>
          <p:cNvPr id="15" name="直線單箭頭接點 14"/>
          <p:cNvCxnSpPr>
            <a:stCxn id="12" idx="0"/>
          </p:cNvCxnSpPr>
          <p:nvPr/>
        </p:nvCxnSpPr>
        <p:spPr bwMode="auto">
          <a:xfrm flipV="1">
            <a:off x="3782634" y="2819400"/>
            <a:ext cx="485152" cy="5160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右大括弧 4"/>
          <p:cNvSpPr/>
          <p:nvPr/>
        </p:nvSpPr>
        <p:spPr bwMode="auto">
          <a:xfrm rot="16200000">
            <a:off x="6768954" y="1841645"/>
            <a:ext cx="254291" cy="685800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右大括弧 18"/>
          <p:cNvSpPr/>
          <p:nvPr/>
        </p:nvSpPr>
        <p:spPr bwMode="auto">
          <a:xfrm rot="16200000">
            <a:off x="5238483" y="1390918"/>
            <a:ext cx="267238" cy="1600200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8711" y="1616435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C00000"/>
                </a:solidFill>
              </a:rPr>
              <a:t>Critic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451105" y="1628745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C00000"/>
                </a:solidFill>
              </a:rPr>
              <a:t>Actor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16" name="IntroAI_Spr2021_set09slide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4800" y="5715000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059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2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Q-Learning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217108" name="Text Box 20"/>
          <p:cNvSpPr txBox="1">
            <a:spLocks noChangeArrowheads="1"/>
          </p:cNvSpPr>
          <p:nvPr/>
        </p:nvSpPr>
        <p:spPr bwMode="auto">
          <a:xfrm>
            <a:off x="228600" y="685800"/>
            <a:ext cx="8763000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A really popular approach of reinforcement learning.</a:t>
            </a: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>
                <a:ea typeface="新細明體" charset="-120"/>
              </a:rPr>
              <a:t>The algorithm follows the idea of TD learning.</a:t>
            </a: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Q-functions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are </a:t>
            </a:r>
            <a:r>
              <a:rPr lang="en-US" altLang="zh-TW" b="1" dirty="0">
                <a:solidFill>
                  <a:srgbClr val="0000FF"/>
                </a:solidFill>
                <a:ea typeface="新細明體" charset="-120"/>
              </a:rPr>
              <a:t>action-value functions</a:t>
            </a:r>
            <a:r>
              <a:rPr lang="en-US" altLang="zh-TW" dirty="0" smtClean="0">
                <a:ea typeface="新細明體" charset="-120"/>
              </a:rPr>
              <a:t>: Each </a:t>
            </a:r>
            <a:r>
              <a:rPr lang="en-US" altLang="zh-TW" dirty="0">
                <a:ea typeface="新細明體" charset="-120"/>
              </a:rPr>
              <a:t>entry, </a:t>
            </a:r>
            <a:r>
              <a:rPr lang="en-US" altLang="zh-TW" i="1" dirty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Q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(</a:t>
            </a:r>
            <a:r>
              <a:rPr lang="en-US" altLang="zh-TW" i="1" dirty="0" err="1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</a:t>
            </a:r>
            <a:r>
              <a:rPr lang="en-US" altLang="zh-TW" dirty="0" err="1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,</a:t>
            </a:r>
            <a:r>
              <a:rPr lang="en-US" altLang="zh-TW" i="1" dirty="0" err="1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)</a:t>
            </a:r>
            <a:r>
              <a:rPr lang="en-US" altLang="zh-TW" dirty="0">
                <a:ea typeface="新細明體" charset="-120"/>
              </a:rPr>
              <a:t>, represents the expected total reward of taking action </a:t>
            </a:r>
            <a:r>
              <a:rPr lang="en-US" altLang="zh-TW" i="1" dirty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dirty="0">
                <a:ea typeface="新細明體" charset="-120"/>
              </a:rPr>
              <a:t> at state </a:t>
            </a:r>
            <a:r>
              <a:rPr lang="en-US" altLang="zh-TW" i="1" dirty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</a:t>
            </a:r>
            <a:r>
              <a:rPr lang="en-US" altLang="zh-TW" dirty="0">
                <a:ea typeface="新細明體" charset="-120"/>
              </a:rPr>
              <a:t>.</a:t>
            </a:r>
            <a:endParaRPr lang="en-US" altLang="zh-TW" dirty="0" smtClean="0">
              <a:ea typeface="新細明體" charset="-120"/>
            </a:endParaRP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The goal: To learn the Q-functions </a:t>
            </a:r>
          </a:p>
          <a:p>
            <a:pPr marL="711200" lvl="1" indent="-358775">
              <a:spcAft>
                <a:spcPts val="1200"/>
              </a:spcAft>
              <a:buClr>
                <a:schemeClr val="accent2"/>
              </a:buClr>
              <a:buFont typeface="Wingdings" pitchFamily="2" charset="2"/>
              <a:buChar char="l"/>
              <a:tabLst>
                <a:tab pos="2238375" algn="l"/>
              </a:tabLst>
            </a:pPr>
            <a:r>
              <a:rPr lang="en-US" altLang="zh-TW" dirty="0" smtClean="0">
                <a:ea typeface="新細明體" charset="-120"/>
              </a:rPr>
              <a:t>When the learning converges, the best policy is to follow the action with the best Q value.</a:t>
            </a:r>
          </a:p>
          <a:p>
            <a:pPr marL="711200" lvl="1" indent="-358775">
              <a:spcAft>
                <a:spcPts val="1200"/>
              </a:spcAft>
              <a:buClr>
                <a:schemeClr val="accent2"/>
              </a:buClr>
              <a:buFont typeface="Wingdings" pitchFamily="2" charset="2"/>
              <a:buChar char="l"/>
              <a:tabLst>
                <a:tab pos="2238375" algn="l"/>
              </a:tabLst>
            </a:pPr>
            <a:r>
              <a:rPr lang="en-US" altLang="zh-TW" dirty="0" smtClean="0">
                <a:ea typeface="新細明體" charset="-120"/>
              </a:rPr>
              <a:t>The "expected total reward" assumes that the best-Q-value action is taken for all subsequent steps until a terminal state is reached.</a:t>
            </a: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  <a:tabLst>
                <a:tab pos="2238375" algn="l"/>
              </a:tabLst>
            </a:pPr>
            <a:r>
              <a:rPr lang="en-US" altLang="zh-TW" dirty="0" smtClean="0">
                <a:ea typeface="新細明體" charset="-120"/>
              </a:rPr>
              <a:t>Q </a:t>
            </a:r>
            <a:r>
              <a:rPr lang="en-US" altLang="zh-TW" dirty="0" smtClean="0">
                <a:ea typeface="新細明體" charset="-120"/>
              </a:rPr>
              <a:t>functions, like state-value functions, can be parameterized.</a:t>
            </a:r>
            <a:endParaRPr lang="en-US" altLang="zh-TW" dirty="0">
              <a:ea typeface="新細明體" charset="-120"/>
            </a:endParaRPr>
          </a:p>
        </p:txBody>
      </p:sp>
      <p:pic>
        <p:nvPicPr>
          <p:cNvPr id="2" name="IntroAI_Spr2021_set09slide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76200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Q-Learning Algorithm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04800" y="762000"/>
            <a:ext cx="8534400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8775" indent="-358775">
              <a:spcAft>
                <a:spcPts val="6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Initialize all the Q values (for example, to zero).</a:t>
            </a:r>
          </a:p>
          <a:p>
            <a:pPr marL="358775" indent="-358775">
              <a:spcAft>
                <a:spcPts val="6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A typical Q-learning procedure is to repeat the following many times (learning episodes):</a:t>
            </a:r>
          </a:p>
          <a:p>
            <a:pPr marL="711200" lvl="1" indent="-358775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dirty="0" smtClean="0">
                <a:ea typeface="新細明體" charset="-120"/>
              </a:rPr>
              <a:t>Start at any valid initial state.</a:t>
            </a:r>
          </a:p>
          <a:p>
            <a:pPr marL="711200" lvl="1" indent="-358775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dirty="0" smtClean="0">
                <a:ea typeface="新細明體" charset="-120"/>
              </a:rPr>
              <a:t>Repeat until a terminal state is reached:</a:t>
            </a:r>
          </a:p>
          <a:p>
            <a:pPr marL="1073150" lvl="2" indent="-358775">
              <a:spcAft>
                <a:spcPts val="600"/>
              </a:spcAft>
              <a:buClr>
                <a:srgbClr val="00B050"/>
              </a:buClr>
              <a:buFont typeface="Wingdings" pitchFamily="2" charset="2"/>
              <a:buChar char="u"/>
            </a:pPr>
            <a:r>
              <a:rPr lang="en-US" altLang="zh-TW" dirty="0" smtClean="0">
                <a:ea typeface="新細明體" charset="-120"/>
              </a:rPr>
              <a:t>Choose a valid action 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dirty="0" smtClean="0">
                <a:ea typeface="新細明體" charset="-120"/>
              </a:rPr>
              <a:t> from the current state 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</a:t>
            </a:r>
            <a:r>
              <a:rPr lang="en-US" altLang="zh-TW" dirty="0" smtClean="0">
                <a:ea typeface="新細明體" charset="-120"/>
              </a:rPr>
              <a:t>. Let 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s'</a:t>
            </a:r>
            <a:r>
              <a:rPr lang="en-US" altLang="zh-TW" dirty="0" smtClean="0">
                <a:ea typeface="新細明體" charset="-120"/>
              </a:rPr>
              <a:t> be the resulting new state, and let 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r</a:t>
            </a:r>
            <a:r>
              <a:rPr lang="en-US" altLang="zh-TW" dirty="0" smtClean="0">
                <a:ea typeface="新細明體" charset="-120"/>
              </a:rPr>
              <a:t> be the reward incurred for this action.</a:t>
            </a:r>
          </a:p>
          <a:p>
            <a:pPr marL="1073150" lvl="2" indent="-358775">
              <a:spcAft>
                <a:spcPts val="600"/>
              </a:spcAft>
              <a:buClr>
                <a:srgbClr val="00B050"/>
              </a:buClr>
              <a:buFont typeface="Wingdings" pitchFamily="2" charset="2"/>
              <a:buChar char="u"/>
            </a:pPr>
            <a:r>
              <a:rPr lang="en-US" altLang="zh-TW" dirty="0" smtClean="0">
                <a:ea typeface="新細明體" charset="-120"/>
              </a:rPr>
              <a:t>Update 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Q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(</a:t>
            </a:r>
            <a:r>
              <a:rPr lang="en-US" altLang="zh-TW" i="1" dirty="0" err="1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,</a:t>
            </a:r>
            <a:r>
              <a:rPr lang="en-US" altLang="zh-TW" i="1" dirty="0" err="1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)</a:t>
            </a:r>
            <a:r>
              <a:rPr lang="en-US" altLang="zh-TW" dirty="0" smtClean="0">
                <a:ea typeface="新細明體" charset="-120"/>
              </a:rPr>
              <a:t>: (This occurs only for non-terminal 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</a:t>
            </a:r>
            <a:r>
              <a:rPr lang="en-US" altLang="zh-TW" dirty="0" smtClean="0">
                <a:ea typeface="新細明體" charset="-120"/>
              </a:rPr>
              <a:t>.)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632598"/>
              </p:ext>
            </p:extLst>
          </p:nvPr>
        </p:nvGraphicFramePr>
        <p:xfrm>
          <a:off x="1346200" y="4724400"/>
          <a:ext cx="7112000" cy="927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6" name="方程式" r:id="rId5" imgW="3111480" imgH="406080" progId="Equation.3">
                  <p:embed/>
                </p:oleObj>
              </mc:Choice>
              <mc:Fallback>
                <p:oleObj name="方程式" r:id="rId5" imgW="3111480" imgH="4060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4724400"/>
                        <a:ext cx="7112000" cy="927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895600" y="609600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Learning Rate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cxnSp>
        <p:nvCxnSpPr>
          <p:cNvPr id="8" name="直線單箭頭接點 7"/>
          <p:cNvCxnSpPr>
            <a:stCxn id="9" idx="0"/>
          </p:cNvCxnSpPr>
          <p:nvPr/>
        </p:nvCxnSpPr>
        <p:spPr bwMode="auto">
          <a:xfrm flipH="1" flipV="1">
            <a:off x="5105400" y="5382810"/>
            <a:ext cx="837615" cy="7131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文字方塊 8"/>
          <p:cNvSpPr txBox="1"/>
          <p:nvPr/>
        </p:nvSpPr>
        <p:spPr>
          <a:xfrm>
            <a:off x="4953000" y="609600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Discount Factor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cxnSp>
        <p:nvCxnSpPr>
          <p:cNvPr id="12" name="直線單箭頭接點 11"/>
          <p:cNvCxnSpPr>
            <a:stCxn id="7" idx="0"/>
          </p:cNvCxnSpPr>
          <p:nvPr/>
        </p:nvCxnSpPr>
        <p:spPr bwMode="auto">
          <a:xfrm flipV="1">
            <a:off x="3793442" y="5382810"/>
            <a:ext cx="473758" cy="7131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" name="IntroAI_Spr2021_set09slide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1524000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02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Q-Learning Example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28600" y="990600"/>
            <a:ext cx="8763000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8775" indent="-358775">
              <a:spcAft>
                <a:spcPts val="18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For simplicity, we will consider only a deterministic environment here, and all the Q values are initialized to zero.</a:t>
            </a:r>
          </a:p>
          <a:p>
            <a:pPr marL="358775" indent="-358775">
              <a:spcAft>
                <a:spcPts val="18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Settings (state space given below): Start states = {A}. Learning rate = 1. Discount factor = 1. Terminal states = {E}.</a:t>
            </a:r>
          </a:p>
        </p:txBody>
      </p:sp>
      <p:grpSp>
        <p:nvGrpSpPr>
          <p:cNvPr id="45" name="群組 44"/>
          <p:cNvGrpSpPr/>
          <p:nvPr/>
        </p:nvGrpSpPr>
        <p:grpSpPr>
          <a:xfrm>
            <a:off x="2362200" y="2895600"/>
            <a:ext cx="3937588" cy="2366665"/>
            <a:chOff x="990600" y="2286000"/>
            <a:chExt cx="3937588" cy="2366665"/>
          </a:xfrm>
        </p:grpSpPr>
        <p:sp>
          <p:nvSpPr>
            <p:cNvPr id="4" name="橢圓 3"/>
            <p:cNvSpPr/>
            <p:nvPr/>
          </p:nvSpPr>
          <p:spPr bwMode="auto">
            <a:xfrm>
              <a:off x="990600" y="29718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橢圓 4"/>
            <p:cNvSpPr/>
            <p:nvPr/>
          </p:nvSpPr>
          <p:spPr bwMode="auto">
            <a:xfrm>
              <a:off x="2438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橢圓 6"/>
            <p:cNvSpPr/>
            <p:nvPr/>
          </p:nvSpPr>
          <p:spPr bwMode="auto">
            <a:xfrm>
              <a:off x="2438400" y="36576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C:1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橢圓 7"/>
            <p:cNvSpPr/>
            <p:nvPr/>
          </p:nvSpPr>
          <p:spPr bwMode="auto">
            <a:xfrm>
              <a:off x="3962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橢圓 8"/>
            <p:cNvSpPr/>
            <p:nvPr/>
          </p:nvSpPr>
          <p:spPr bwMode="auto">
            <a:xfrm>
              <a:off x="3962400" y="3657600"/>
              <a:ext cx="685800" cy="685800"/>
            </a:xfrm>
            <a:prstGeom prst="ellipse">
              <a:avLst/>
            </a:prstGeom>
            <a:solidFill>
              <a:srgbClr val="FFCC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E:5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直線單箭頭接點 10"/>
            <p:cNvCxnSpPr>
              <a:stCxn id="4" idx="7"/>
              <a:endCxn id="5" idx="2"/>
            </p:cNvCxnSpPr>
            <p:nvPr/>
          </p:nvCxnSpPr>
          <p:spPr bwMode="auto">
            <a:xfrm rot="5400000" flipH="1" flipV="1">
              <a:off x="1823617" y="2457451"/>
              <a:ext cx="3671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直線單箭頭接點 11"/>
            <p:cNvCxnSpPr>
              <a:stCxn id="4" idx="5"/>
              <a:endCxn id="7" idx="2"/>
            </p:cNvCxnSpPr>
            <p:nvPr/>
          </p:nvCxnSpPr>
          <p:spPr bwMode="auto">
            <a:xfrm rot="16200000" flipH="1">
              <a:off x="1785517" y="3347616"/>
              <a:ext cx="4433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直線單箭頭接點 14"/>
            <p:cNvCxnSpPr>
              <a:stCxn id="7" idx="1"/>
              <a:endCxn id="5" idx="3"/>
            </p:cNvCxnSpPr>
            <p:nvPr/>
          </p:nvCxnSpPr>
          <p:spPr bwMode="auto">
            <a:xfrm rot="5400000" flipH="1" flipV="1">
              <a:off x="2133600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直線單箭頭接點 1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2476500" y="3352800"/>
              <a:ext cx="609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直線單箭頭接點 20"/>
            <p:cNvCxnSpPr>
              <a:stCxn id="5" idx="6"/>
              <a:endCxn id="8" idx="2"/>
            </p:cNvCxnSpPr>
            <p:nvPr/>
          </p:nvCxnSpPr>
          <p:spPr bwMode="auto">
            <a:xfrm>
              <a:off x="3124200" y="2705100"/>
              <a:ext cx="8382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直線單箭頭接點 23"/>
            <p:cNvCxnSpPr>
              <a:stCxn id="7" idx="5"/>
              <a:endCxn id="9" idx="3"/>
            </p:cNvCxnSpPr>
            <p:nvPr/>
          </p:nvCxnSpPr>
          <p:spPr bwMode="auto">
            <a:xfrm rot="16200000" flipH="1">
              <a:off x="3543300" y="3723434"/>
              <a:ext cx="1588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直線單箭頭接點 26"/>
            <p:cNvCxnSpPr>
              <a:stCxn id="8" idx="5"/>
              <a:endCxn id="9" idx="7"/>
            </p:cNvCxnSpPr>
            <p:nvPr/>
          </p:nvCxnSpPr>
          <p:spPr bwMode="auto">
            <a:xfrm rot="5400000">
              <a:off x="4142534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直線單箭頭接點 31"/>
            <p:cNvCxnSpPr>
              <a:stCxn id="8" idx="3"/>
              <a:endCxn id="7" idx="7"/>
            </p:cNvCxnSpPr>
            <p:nvPr/>
          </p:nvCxnSpPr>
          <p:spPr bwMode="auto">
            <a:xfrm rot="5400000">
              <a:off x="3138067" y="2833267"/>
              <a:ext cx="810466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文字方塊 36"/>
            <p:cNvSpPr txBox="1"/>
            <p:nvPr/>
          </p:nvSpPr>
          <p:spPr>
            <a:xfrm>
              <a:off x="1676400" y="2514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352800" y="2286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22098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27432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505200" y="3276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45720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676400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429000" y="4191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2" name="IntroAI_Spr2021_set09slide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5275620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63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Q-Learning Example</a:t>
            </a:r>
            <a:endParaRPr lang="en-US" altLang="zh-TW" dirty="0">
              <a:ea typeface="新細明體" charset="-120"/>
            </a:endParaRPr>
          </a:p>
        </p:txBody>
      </p:sp>
      <p:grpSp>
        <p:nvGrpSpPr>
          <p:cNvPr id="2" name="群組 44"/>
          <p:cNvGrpSpPr/>
          <p:nvPr/>
        </p:nvGrpSpPr>
        <p:grpSpPr>
          <a:xfrm>
            <a:off x="457200" y="990600"/>
            <a:ext cx="3352800" cy="2015181"/>
            <a:chOff x="990600" y="2286000"/>
            <a:chExt cx="3937588" cy="2366665"/>
          </a:xfrm>
        </p:grpSpPr>
        <p:sp>
          <p:nvSpPr>
            <p:cNvPr id="4" name="橢圓 3"/>
            <p:cNvSpPr/>
            <p:nvPr/>
          </p:nvSpPr>
          <p:spPr bwMode="auto">
            <a:xfrm>
              <a:off x="990600" y="29718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橢圓 4"/>
            <p:cNvSpPr/>
            <p:nvPr/>
          </p:nvSpPr>
          <p:spPr bwMode="auto">
            <a:xfrm>
              <a:off x="2438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橢圓 6"/>
            <p:cNvSpPr/>
            <p:nvPr/>
          </p:nvSpPr>
          <p:spPr bwMode="auto">
            <a:xfrm>
              <a:off x="2438400" y="36576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C:1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橢圓 7"/>
            <p:cNvSpPr/>
            <p:nvPr/>
          </p:nvSpPr>
          <p:spPr bwMode="auto">
            <a:xfrm>
              <a:off x="3962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橢圓 8"/>
            <p:cNvSpPr/>
            <p:nvPr/>
          </p:nvSpPr>
          <p:spPr bwMode="auto">
            <a:xfrm>
              <a:off x="3962400" y="3657600"/>
              <a:ext cx="685800" cy="685800"/>
            </a:xfrm>
            <a:prstGeom prst="ellipse">
              <a:avLst/>
            </a:prstGeom>
            <a:solidFill>
              <a:srgbClr val="FFCC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E:5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直線單箭頭接點 10"/>
            <p:cNvCxnSpPr>
              <a:stCxn id="4" idx="7"/>
              <a:endCxn id="5" idx="2"/>
            </p:cNvCxnSpPr>
            <p:nvPr/>
          </p:nvCxnSpPr>
          <p:spPr bwMode="auto">
            <a:xfrm rot="5400000" flipH="1" flipV="1">
              <a:off x="1823617" y="2457451"/>
              <a:ext cx="3671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直線單箭頭接點 11"/>
            <p:cNvCxnSpPr>
              <a:stCxn id="4" idx="5"/>
              <a:endCxn id="7" idx="2"/>
            </p:cNvCxnSpPr>
            <p:nvPr/>
          </p:nvCxnSpPr>
          <p:spPr bwMode="auto">
            <a:xfrm rot="16200000" flipH="1">
              <a:off x="1785517" y="3347616"/>
              <a:ext cx="4433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直線單箭頭接點 14"/>
            <p:cNvCxnSpPr>
              <a:stCxn id="7" idx="1"/>
              <a:endCxn id="5" idx="3"/>
            </p:cNvCxnSpPr>
            <p:nvPr/>
          </p:nvCxnSpPr>
          <p:spPr bwMode="auto">
            <a:xfrm rot="5400000" flipH="1" flipV="1">
              <a:off x="2133600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直線單箭頭接點 1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2476500" y="3352800"/>
              <a:ext cx="609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直線單箭頭接點 20"/>
            <p:cNvCxnSpPr>
              <a:stCxn id="5" idx="6"/>
              <a:endCxn id="8" idx="2"/>
            </p:cNvCxnSpPr>
            <p:nvPr/>
          </p:nvCxnSpPr>
          <p:spPr bwMode="auto">
            <a:xfrm>
              <a:off x="3124200" y="2705100"/>
              <a:ext cx="8382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直線單箭頭接點 23"/>
            <p:cNvCxnSpPr>
              <a:stCxn id="7" idx="5"/>
              <a:endCxn id="9" idx="3"/>
            </p:cNvCxnSpPr>
            <p:nvPr/>
          </p:nvCxnSpPr>
          <p:spPr bwMode="auto">
            <a:xfrm rot="16200000" flipH="1">
              <a:off x="3543300" y="3723434"/>
              <a:ext cx="1588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直線單箭頭接點 26"/>
            <p:cNvCxnSpPr>
              <a:stCxn id="8" idx="5"/>
              <a:endCxn id="9" idx="7"/>
            </p:cNvCxnSpPr>
            <p:nvPr/>
          </p:nvCxnSpPr>
          <p:spPr bwMode="auto">
            <a:xfrm rot="5400000">
              <a:off x="4142534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直線單箭頭接點 31"/>
            <p:cNvCxnSpPr>
              <a:stCxn id="8" idx="3"/>
              <a:endCxn id="7" idx="7"/>
            </p:cNvCxnSpPr>
            <p:nvPr/>
          </p:nvCxnSpPr>
          <p:spPr bwMode="auto">
            <a:xfrm rot="5400000">
              <a:off x="3138067" y="2833267"/>
              <a:ext cx="810466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文字方塊 36"/>
            <p:cNvSpPr txBox="1"/>
            <p:nvPr/>
          </p:nvSpPr>
          <p:spPr>
            <a:xfrm>
              <a:off x="1676400" y="2514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352800" y="2286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22098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27432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505200" y="3276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45720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676400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429000" y="4191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533400" y="2819400"/>
            <a:ext cx="1981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Action: A </a:t>
            </a:r>
            <a:r>
              <a:rPr lang="en-US" altLang="zh-TW" sz="2000" dirty="0" smtClean="0">
                <a:sym typeface="Wingdings" pitchFamily="2" charset="2"/>
              </a:rPr>
              <a:t> B</a:t>
            </a:r>
          </a:p>
          <a:p>
            <a:r>
              <a:rPr lang="en-US" altLang="zh-TW" sz="2000" dirty="0" smtClean="0">
                <a:sym typeface="Wingdings" pitchFamily="2" charset="2"/>
              </a:rPr>
              <a:t>Q(A, AB)  0</a:t>
            </a:r>
            <a:endParaRPr lang="zh-TW" altLang="en-US" sz="2000" dirty="0"/>
          </a:p>
        </p:txBody>
      </p:sp>
      <p:grpSp>
        <p:nvGrpSpPr>
          <p:cNvPr id="28" name="群組 44"/>
          <p:cNvGrpSpPr/>
          <p:nvPr/>
        </p:nvGrpSpPr>
        <p:grpSpPr>
          <a:xfrm>
            <a:off x="4987322" y="990600"/>
            <a:ext cx="3352800" cy="2015181"/>
            <a:chOff x="990600" y="2286000"/>
            <a:chExt cx="3937588" cy="2366665"/>
          </a:xfrm>
        </p:grpSpPr>
        <p:sp>
          <p:nvSpPr>
            <p:cNvPr id="29" name="橢圓 28"/>
            <p:cNvSpPr/>
            <p:nvPr/>
          </p:nvSpPr>
          <p:spPr bwMode="auto">
            <a:xfrm>
              <a:off x="990600" y="29718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橢圓 29"/>
            <p:cNvSpPr/>
            <p:nvPr/>
          </p:nvSpPr>
          <p:spPr bwMode="auto">
            <a:xfrm>
              <a:off x="2438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橢圓 30"/>
            <p:cNvSpPr/>
            <p:nvPr/>
          </p:nvSpPr>
          <p:spPr bwMode="auto">
            <a:xfrm>
              <a:off x="2438400" y="36576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C:1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橢圓 32"/>
            <p:cNvSpPr/>
            <p:nvPr/>
          </p:nvSpPr>
          <p:spPr bwMode="auto">
            <a:xfrm>
              <a:off x="3962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橢圓 33"/>
            <p:cNvSpPr/>
            <p:nvPr/>
          </p:nvSpPr>
          <p:spPr bwMode="auto">
            <a:xfrm>
              <a:off x="3962400" y="3657600"/>
              <a:ext cx="685800" cy="685800"/>
            </a:xfrm>
            <a:prstGeom prst="ellipse">
              <a:avLst/>
            </a:prstGeom>
            <a:solidFill>
              <a:srgbClr val="FFCC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E:5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5" name="直線單箭頭接點 34"/>
            <p:cNvCxnSpPr>
              <a:stCxn id="29" idx="7"/>
              <a:endCxn id="30" idx="2"/>
            </p:cNvCxnSpPr>
            <p:nvPr/>
          </p:nvCxnSpPr>
          <p:spPr bwMode="auto">
            <a:xfrm rot="5400000" flipH="1" flipV="1">
              <a:off x="1823617" y="2457451"/>
              <a:ext cx="3671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直線單箭頭接點 35"/>
            <p:cNvCxnSpPr>
              <a:stCxn id="29" idx="5"/>
              <a:endCxn id="31" idx="2"/>
            </p:cNvCxnSpPr>
            <p:nvPr/>
          </p:nvCxnSpPr>
          <p:spPr bwMode="auto">
            <a:xfrm rot="16200000" flipH="1">
              <a:off x="1785517" y="3347616"/>
              <a:ext cx="4433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直線單箭頭接點 44"/>
            <p:cNvCxnSpPr>
              <a:stCxn id="31" idx="1"/>
              <a:endCxn id="30" idx="3"/>
            </p:cNvCxnSpPr>
            <p:nvPr/>
          </p:nvCxnSpPr>
          <p:spPr bwMode="auto">
            <a:xfrm rot="5400000" flipH="1" flipV="1">
              <a:off x="2133600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直線單箭頭接點 45"/>
            <p:cNvCxnSpPr>
              <a:stCxn id="30" idx="4"/>
              <a:endCxn id="31" idx="0"/>
            </p:cNvCxnSpPr>
            <p:nvPr/>
          </p:nvCxnSpPr>
          <p:spPr bwMode="auto">
            <a:xfrm rot="5400000">
              <a:off x="2476500" y="3352800"/>
              <a:ext cx="609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直線單箭頭接點 46"/>
            <p:cNvCxnSpPr>
              <a:stCxn id="30" idx="6"/>
              <a:endCxn id="33" idx="2"/>
            </p:cNvCxnSpPr>
            <p:nvPr/>
          </p:nvCxnSpPr>
          <p:spPr bwMode="auto">
            <a:xfrm>
              <a:off x="3124200" y="2705100"/>
              <a:ext cx="8382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8" name="直線單箭頭接點 47"/>
            <p:cNvCxnSpPr>
              <a:stCxn id="31" idx="5"/>
              <a:endCxn id="34" idx="3"/>
            </p:cNvCxnSpPr>
            <p:nvPr/>
          </p:nvCxnSpPr>
          <p:spPr bwMode="auto">
            <a:xfrm rot="16200000" flipH="1">
              <a:off x="3543300" y="3723434"/>
              <a:ext cx="1588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9" name="直線單箭頭接點 48"/>
            <p:cNvCxnSpPr>
              <a:stCxn id="33" idx="5"/>
              <a:endCxn id="34" idx="7"/>
            </p:cNvCxnSpPr>
            <p:nvPr/>
          </p:nvCxnSpPr>
          <p:spPr bwMode="auto">
            <a:xfrm rot="5400000">
              <a:off x="4142534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直線單箭頭接點 49"/>
            <p:cNvCxnSpPr>
              <a:stCxn id="33" idx="3"/>
              <a:endCxn id="31" idx="7"/>
            </p:cNvCxnSpPr>
            <p:nvPr/>
          </p:nvCxnSpPr>
          <p:spPr bwMode="auto">
            <a:xfrm rot="5400000">
              <a:off x="3138067" y="2833267"/>
              <a:ext cx="810466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1" name="文字方塊 50"/>
            <p:cNvSpPr txBox="1"/>
            <p:nvPr/>
          </p:nvSpPr>
          <p:spPr>
            <a:xfrm>
              <a:off x="1676400" y="2514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352800" y="2286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2098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2743200" y="3048000"/>
              <a:ext cx="418314" cy="54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1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505200" y="3276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5720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676400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3429000" y="4191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4724400" y="2895600"/>
            <a:ext cx="3743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Action: B </a:t>
            </a:r>
            <a:r>
              <a:rPr lang="en-US" altLang="zh-TW" sz="2000" dirty="0" smtClean="0">
                <a:sym typeface="Wingdings" pitchFamily="2" charset="2"/>
              </a:rPr>
              <a:t> C</a:t>
            </a:r>
          </a:p>
          <a:p>
            <a:r>
              <a:rPr lang="en-US" altLang="zh-TW" sz="2000" dirty="0" smtClean="0">
                <a:sym typeface="Wingdings" pitchFamily="2" charset="2"/>
              </a:rPr>
              <a:t>Q(B, BC)  1 + max(0,0) = 1</a:t>
            </a:r>
            <a:endParaRPr lang="zh-TW" altLang="en-US" sz="2000" dirty="0"/>
          </a:p>
        </p:txBody>
      </p:sp>
      <p:grpSp>
        <p:nvGrpSpPr>
          <p:cNvPr id="60" name="群組 44"/>
          <p:cNvGrpSpPr/>
          <p:nvPr/>
        </p:nvGrpSpPr>
        <p:grpSpPr>
          <a:xfrm>
            <a:off x="228600" y="4038600"/>
            <a:ext cx="3352800" cy="2083745"/>
            <a:chOff x="990600" y="2286000"/>
            <a:chExt cx="3937588" cy="2447188"/>
          </a:xfrm>
        </p:grpSpPr>
        <p:sp>
          <p:nvSpPr>
            <p:cNvPr id="77" name="文字方塊 76"/>
            <p:cNvSpPr txBox="1"/>
            <p:nvPr/>
          </p:nvSpPr>
          <p:spPr>
            <a:xfrm>
              <a:off x="2743200" y="3048000"/>
              <a:ext cx="418314" cy="54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1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61" name="橢圓 60"/>
            <p:cNvSpPr/>
            <p:nvPr/>
          </p:nvSpPr>
          <p:spPr bwMode="auto">
            <a:xfrm>
              <a:off x="990600" y="29718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橢圓 61"/>
            <p:cNvSpPr/>
            <p:nvPr/>
          </p:nvSpPr>
          <p:spPr bwMode="auto">
            <a:xfrm>
              <a:off x="2438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橢圓 62"/>
            <p:cNvSpPr/>
            <p:nvPr/>
          </p:nvSpPr>
          <p:spPr bwMode="auto">
            <a:xfrm>
              <a:off x="2438400" y="36576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C:1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橢圓 63"/>
            <p:cNvSpPr/>
            <p:nvPr/>
          </p:nvSpPr>
          <p:spPr bwMode="auto">
            <a:xfrm>
              <a:off x="3962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橢圓 64"/>
            <p:cNvSpPr/>
            <p:nvPr/>
          </p:nvSpPr>
          <p:spPr bwMode="auto">
            <a:xfrm>
              <a:off x="3962400" y="3657600"/>
              <a:ext cx="685800" cy="685800"/>
            </a:xfrm>
            <a:prstGeom prst="ellipse">
              <a:avLst/>
            </a:prstGeom>
            <a:solidFill>
              <a:srgbClr val="FFCC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E:5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6" name="直線單箭頭接點 65"/>
            <p:cNvCxnSpPr>
              <a:stCxn id="61" idx="7"/>
              <a:endCxn id="62" idx="2"/>
            </p:cNvCxnSpPr>
            <p:nvPr/>
          </p:nvCxnSpPr>
          <p:spPr bwMode="auto">
            <a:xfrm rot="5400000" flipH="1" flipV="1">
              <a:off x="1823617" y="2457451"/>
              <a:ext cx="3671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7" name="直線單箭頭接點 66"/>
            <p:cNvCxnSpPr>
              <a:stCxn id="61" idx="5"/>
              <a:endCxn id="63" idx="2"/>
            </p:cNvCxnSpPr>
            <p:nvPr/>
          </p:nvCxnSpPr>
          <p:spPr bwMode="auto">
            <a:xfrm rot="16200000" flipH="1">
              <a:off x="1785517" y="3347616"/>
              <a:ext cx="4433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直線單箭頭接點 67"/>
            <p:cNvCxnSpPr>
              <a:stCxn id="63" idx="1"/>
              <a:endCxn id="62" idx="3"/>
            </p:cNvCxnSpPr>
            <p:nvPr/>
          </p:nvCxnSpPr>
          <p:spPr bwMode="auto">
            <a:xfrm rot="5400000" flipH="1" flipV="1">
              <a:off x="2133600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9" name="直線單箭頭接點 68"/>
            <p:cNvCxnSpPr>
              <a:stCxn id="62" idx="4"/>
              <a:endCxn id="63" idx="0"/>
            </p:cNvCxnSpPr>
            <p:nvPr/>
          </p:nvCxnSpPr>
          <p:spPr bwMode="auto">
            <a:xfrm rot="5400000">
              <a:off x="2476500" y="3352800"/>
              <a:ext cx="609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0" name="直線單箭頭接點 69"/>
            <p:cNvCxnSpPr>
              <a:stCxn id="62" idx="6"/>
              <a:endCxn id="64" idx="2"/>
            </p:cNvCxnSpPr>
            <p:nvPr/>
          </p:nvCxnSpPr>
          <p:spPr bwMode="auto">
            <a:xfrm>
              <a:off x="3124200" y="2705100"/>
              <a:ext cx="8382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直線單箭頭接點 70"/>
            <p:cNvCxnSpPr>
              <a:stCxn id="63" idx="5"/>
              <a:endCxn id="65" idx="3"/>
            </p:cNvCxnSpPr>
            <p:nvPr/>
          </p:nvCxnSpPr>
          <p:spPr bwMode="auto">
            <a:xfrm rot="16200000" flipH="1">
              <a:off x="3543300" y="3723434"/>
              <a:ext cx="1588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直線單箭頭接點 71"/>
            <p:cNvCxnSpPr>
              <a:stCxn id="64" idx="5"/>
              <a:endCxn id="65" idx="7"/>
            </p:cNvCxnSpPr>
            <p:nvPr/>
          </p:nvCxnSpPr>
          <p:spPr bwMode="auto">
            <a:xfrm rot="5400000">
              <a:off x="4142534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直線單箭頭接點 72"/>
            <p:cNvCxnSpPr>
              <a:stCxn id="64" idx="3"/>
              <a:endCxn id="63" idx="7"/>
            </p:cNvCxnSpPr>
            <p:nvPr/>
          </p:nvCxnSpPr>
          <p:spPr bwMode="auto">
            <a:xfrm rot="5400000">
              <a:off x="3138067" y="2833267"/>
              <a:ext cx="810466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4" name="文字方塊 73"/>
            <p:cNvSpPr txBox="1"/>
            <p:nvPr/>
          </p:nvSpPr>
          <p:spPr>
            <a:xfrm>
              <a:off x="1676400" y="2514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3352800" y="2286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22098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3505200" y="3276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45720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1676400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3429000" y="4191000"/>
              <a:ext cx="418314" cy="54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5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228600" y="5943600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Action: C </a:t>
            </a:r>
            <a:r>
              <a:rPr lang="en-US" altLang="zh-TW" sz="2000" dirty="0" smtClean="0">
                <a:sym typeface="Wingdings" pitchFamily="2" charset="2"/>
              </a:rPr>
              <a:t> E</a:t>
            </a:r>
          </a:p>
          <a:p>
            <a:r>
              <a:rPr lang="en-US" altLang="zh-TW" sz="2000" dirty="0" smtClean="0">
                <a:sym typeface="Wingdings" pitchFamily="2" charset="2"/>
              </a:rPr>
              <a:t>Q(C, CE)  5</a:t>
            </a:r>
            <a:endParaRPr lang="zh-TW" altLang="en-US" sz="2000" dirty="0"/>
          </a:p>
        </p:txBody>
      </p:sp>
      <p:sp>
        <p:nvSpPr>
          <p:cNvPr id="83" name="向右箭號 82"/>
          <p:cNvSpPr/>
          <p:nvPr/>
        </p:nvSpPr>
        <p:spPr bwMode="auto">
          <a:xfrm>
            <a:off x="4114800" y="1752600"/>
            <a:ext cx="533400" cy="685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向右箭號 83"/>
          <p:cNvSpPr/>
          <p:nvPr/>
        </p:nvSpPr>
        <p:spPr bwMode="auto">
          <a:xfrm rot="7709463">
            <a:off x="3383894" y="3334186"/>
            <a:ext cx="1256838" cy="685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向右箭號 84"/>
          <p:cNvSpPr/>
          <p:nvPr/>
        </p:nvSpPr>
        <p:spPr bwMode="auto">
          <a:xfrm>
            <a:off x="3733800" y="4648200"/>
            <a:ext cx="533400" cy="685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6" name="群組 44"/>
          <p:cNvGrpSpPr/>
          <p:nvPr/>
        </p:nvGrpSpPr>
        <p:grpSpPr>
          <a:xfrm>
            <a:off x="5638800" y="4114800"/>
            <a:ext cx="3352800" cy="2083745"/>
            <a:chOff x="990600" y="2286000"/>
            <a:chExt cx="3937588" cy="2447188"/>
          </a:xfrm>
        </p:grpSpPr>
        <p:sp>
          <p:nvSpPr>
            <p:cNvPr id="87" name="文字方塊 86"/>
            <p:cNvSpPr txBox="1"/>
            <p:nvPr/>
          </p:nvSpPr>
          <p:spPr>
            <a:xfrm>
              <a:off x="2743200" y="3048000"/>
              <a:ext cx="418314" cy="54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1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88" name="橢圓 87"/>
            <p:cNvSpPr/>
            <p:nvPr/>
          </p:nvSpPr>
          <p:spPr bwMode="auto">
            <a:xfrm>
              <a:off x="990600" y="29718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橢圓 88"/>
            <p:cNvSpPr/>
            <p:nvPr/>
          </p:nvSpPr>
          <p:spPr bwMode="auto">
            <a:xfrm>
              <a:off x="2438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橢圓 89"/>
            <p:cNvSpPr/>
            <p:nvPr/>
          </p:nvSpPr>
          <p:spPr bwMode="auto">
            <a:xfrm>
              <a:off x="2438400" y="36576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C:1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橢圓 90"/>
            <p:cNvSpPr/>
            <p:nvPr/>
          </p:nvSpPr>
          <p:spPr bwMode="auto">
            <a:xfrm>
              <a:off x="3962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橢圓 91"/>
            <p:cNvSpPr/>
            <p:nvPr/>
          </p:nvSpPr>
          <p:spPr bwMode="auto">
            <a:xfrm>
              <a:off x="3962400" y="3657600"/>
              <a:ext cx="685800" cy="685800"/>
            </a:xfrm>
            <a:prstGeom prst="ellipse">
              <a:avLst/>
            </a:prstGeom>
            <a:solidFill>
              <a:srgbClr val="FFCC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E:5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3" name="直線單箭頭接點 92"/>
            <p:cNvCxnSpPr>
              <a:stCxn id="88" idx="7"/>
              <a:endCxn id="89" idx="2"/>
            </p:cNvCxnSpPr>
            <p:nvPr/>
          </p:nvCxnSpPr>
          <p:spPr bwMode="auto">
            <a:xfrm rot="5400000" flipH="1" flipV="1">
              <a:off x="1823617" y="2457451"/>
              <a:ext cx="3671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4" name="直線單箭頭接點 93"/>
            <p:cNvCxnSpPr>
              <a:stCxn id="88" idx="5"/>
              <a:endCxn id="90" idx="2"/>
            </p:cNvCxnSpPr>
            <p:nvPr/>
          </p:nvCxnSpPr>
          <p:spPr bwMode="auto">
            <a:xfrm rot="16200000" flipH="1">
              <a:off x="1785517" y="3347616"/>
              <a:ext cx="4433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5" name="直線單箭頭接點 94"/>
            <p:cNvCxnSpPr>
              <a:stCxn id="90" idx="1"/>
              <a:endCxn id="89" idx="3"/>
            </p:cNvCxnSpPr>
            <p:nvPr/>
          </p:nvCxnSpPr>
          <p:spPr bwMode="auto">
            <a:xfrm rot="5400000" flipH="1" flipV="1">
              <a:off x="2133600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6" name="直線單箭頭接點 95"/>
            <p:cNvCxnSpPr>
              <a:stCxn id="89" idx="4"/>
              <a:endCxn id="90" idx="0"/>
            </p:cNvCxnSpPr>
            <p:nvPr/>
          </p:nvCxnSpPr>
          <p:spPr bwMode="auto">
            <a:xfrm rot="5400000">
              <a:off x="2476500" y="3352800"/>
              <a:ext cx="609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7" name="直線單箭頭接點 96"/>
            <p:cNvCxnSpPr>
              <a:stCxn id="89" idx="6"/>
              <a:endCxn id="91" idx="2"/>
            </p:cNvCxnSpPr>
            <p:nvPr/>
          </p:nvCxnSpPr>
          <p:spPr bwMode="auto">
            <a:xfrm>
              <a:off x="3124200" y="2705100"/>
              <a:ext cx="8382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8" name="直線單箭頭接點 97"/>
            <p:cNvCxnSpPr>
              <a:stCxn id="90" idx="5"/>
              <a:endCxn id="92" idx="3"/>
            </p:cNvCxnSpPr>
            <p:nvPr/>
          </p:nvCxnSpPr>
          <p:spPr bwMode="auto">
            <a:xfrm rot="16200000" flipH="1">
              <a:off x="3543300" y="3723434"/>
              <a:ext cx="1588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9" name="直線單箭頭接點 98"/>
            <p:cNvCxnSpPr>
              <a:stCxn id="91" idx="5"/>
              <a:endCxn id="92" idx="7"/>
            </p:cNvCxnSpPr>
            <p:nvPr/>
          </p:nvCxnSpPr>
          <p:spPr bwMode="auto">
            <a:xfrm rot="5400000">
              <a:off x="4142534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0" name="直線單箭頭接點 99"/>
            <p:cNvCxnSpPr>
              <a:stCxn id="91" idx="3"/>
              <a:endCxn id="90" idx="7"/>
            </p:cNvCxnSpPr>
            <p:nvPr/>
          </p:nvCxnSpPr>
          <p:spPr bwMode="auto">
            <a:xfrm rot="5400000">
              <a:off x="3138067" y="2833267"/>
              <a:ext cx="810466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1" name="文字方塊 100"/>
            <p:cNvSpPr txBox="1"/>
            <p:nvPr/>
          </p:nvSpPr>
          <p:spPr>
            <a:xfrm>
              <a:off x="1676400" y="2514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3352800" y="2286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22098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3505200" y="3276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45720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1676400" y="3657599"/>
              <a:ext cx="418314" cy="54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6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3429000" y="4191000"/>
              <a:ext cx="418314" cy="54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5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08" name="文字方塊 107"/>
          <p:cNvSpPr txBox="1"/>
          <p:nvPr/>
        </p:nvSpPr>
        <p:spPr>
          <a:xfrm>
            <a:off x="4994878" y="5867400"/>
            <a:ext cx="365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Action: A </a:t>
            </a:r>
            <a:r>
              <a:rPr lang="en-US" altLang="zh-TW" sz="2000" dirty="0" smtClean="0">
                <a:sym typeface="Wingdings" pitchFamily="2" charset="2"/>
              </a:rPr>
              <a:t> C</a:t>
            </a:r>
          </a:p>
          <a:p>
            <a:r>
              <a:rPr lang="en-US" altLang="zh-TW" sz="2000" dirty="0" smtClean="0">
                <a:sym typeface="Wingdings" pitchFamily="2" charset="2"/>
              </a:rPr>
              <a:t>Q(A, AC)  1+ max(0,5) = 6</a:t>
            </a:r>
            <a:endParaRPr lang="zh-TW" altLang="en-US" sz="2000" dirty="0"/>
          </a:p>
        </p:txBody>
      </p:sp>
      <p:sp>
        <p:nvSpPr>
          <p:cNvPr id="109" name="矩形 108"/>
          <p:cNvSpPr/>
          <p:nvPr/>
        </p:nvSpPr>
        <p:spPr bwMode="auto">
          <a:xfrm>
            <a:off x="4419600" y="4267200"/>
            <a:ext cx="1524000" cy="381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new episode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IntroAI_Spr2021_set09slide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574" y="112518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63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Q Tables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190500" y="838200"/>
            <a:ext cx="8763000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Q-table</a:t>
            </a:r>
            <a:r>
              <a:rPr lang="zh-TW" altLang="en-US" dirty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(the most common representation): A table of values of each combination of a state and a valid action from that state. </a:t>
            </a:r>
            <a:endParaRPr lang="en-US" altLang="zh-TW" dirty="0" smtClean="0">
              <a:ea typeface="新細明體" charset="-120"/>
            </a:endParaRP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Convenient for problems with finite states and finite valid actions per state.</a:t>
            </a:r>
          </a:p>
          <a:p>
            <a:pPr marL="358775" indent="-358775">
              <a:spcAft>
                <a:spcPts val="12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Quantization</a:t>
            </a:r>
            <a:r>
              <a:rPr lang="en-US" altLang="zh-TW" dirty="0" smtClean="0">
                <a:ea typeface="新細明體" charset="-120"/>
              </a:rPr>
              <a:t> can be used </a:t>
            </a:r>
            <a:r>
              <a:rPr lang="en-US" altLang="zh-TW" dirty="0">
                <a:ea typeface="新細明體" charset="-120"/>
              </a:rPr>
              <a:t>for environments with continuous states and/or actions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grpSp>
        <p:nvGrpSpPr>
          <p:cNvPr id="27" name="群組 44"/>
          <p:cNvGrpSpPr/>
          <p:nvPr/>
        </p:nvGrpSpPr>
        <p:grpSpPr>
          <a:xfrm>
            <a:off x="1066800" y="3980959"/>
            <a:ext cx="3352800" cy="2083745"/>
            <a:chOff x="990600" y="2286000"/>
            <a:chExt cx="3937588" cy="2447188"/>
          </a:xfrm>
        </p:grpSpPr>
        <p:sp>
          <p:nvSpPr>
            <p:cNvPr id="28" name="文字方塊 27"/>
            <p:cNvSpPr txBox="1"/>
            <p:nvPr/>
          </p:nvSpPr>
          <p:spPr>
            <a:xfrm>
              <a:off x="2743200" y="3048000"/>
              <a:ext cx="418314" cy="54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1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橢圓 28"/>
            <p:cNvSpPr/>
            <p:nvPr/>
          </p:nvSpPr>
          <p:spPr bwMode="auto">
            <a:xfrm>
              <a:off x="990600" y="29718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橢圓 29"/>
            <p:cNvSpPr/>
            <p:nvPr/>
          </p:nvSpPr>
          <p:spPr bwMode="auto">
            <a:xfrm>
              <a:off x="2438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橢圓 30"/>
            <p:cNvSpPr/>
            <p:nvPr/>
          </p:nvSpPr>
          <p:spPr bwMode="auto">
            <a:xfrm>
              <a:off x="2438400" y="36576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C:1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橢圓 31"/>
            <p:cNvSpPr/>
            <p:nvPr/>
          </p:nvSpPr>
          <p:spPr bwMode="auto">
            <a:xfrm>
              <a:off x="3962400" y="2362200"/>
              <a:ext cx="685800" cy="685800"/>
            </a:xfrm>
            <a:prstGeom prst="ellipse">
              <a:avLst/>
            </a:prstGeom>
            <a:solidFill>
              <a:srgbClr val="FFFF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D:0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橢圓 32"/>
            <p:cNvSpPr/>
            <p:nvPr/>
          </p:nvSpPr>
          <p:spPr bwMode="auto">
            <a:xfrm>
              <a:off x="3962400" y="3657600"/>
              <a:ext cx="685800" cy="685800"/>
            </a:xfrm>
            <a:prstGeom prst="ellipse">
              <a:avLst/>
            </a:prstGeom>
            <a:solidFill>
              <a:srgbClr val="FFCC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E:5</a:t>
              </a:r>
              <a:endParaRPr kumimoji="0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4" name="直線單箭頭接點 33"/>
            <p:cNvCxnSpPr>
              <a:stCxn id="29" idx="7"/>
              <a:endCxn id="30" idx="2"/>
            </p:cNvCxnSpPr>
            <p:nvPr/>
          </p:nvCxnSpPr>
          <p:spPr bwMode="auto">
            <a:xfrm rot="5400000" flipH="1" flipV="1">
              <a:off x="1823617" y="2457451"/>
              <a:ext cx="3671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5" name="直線單箭頭接點 34"/>
            <p:cNvCxnSpPr>
              <a:stCxn id="29" idx="5"/>
              <a:endCxn id="31" idx="2"/>
            </p:cNvCxnSpPr>
            <p:nvPr/>
          </p:nvCxnSpPr>
          <p:spPr bwMode="auto">
            <a:xfrm rot="16200000" flipH="1">
              <a:off x="1785517" y="3347616"/>
              <a:ext cx="443333" cy="8624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直線單箭頭接點 35"/>
            <p:cNvCxnSpPr>
              <a:stCxn id="31" idx="1"/>
              <a:endCxn id="30" idx="3"/>
            </p:cNvCxnSpPr>
            <p:nvPr/>
          </p:nvCxnSpPr>
          <p:spPr bwMode="auto">
            <a:xfrm rot="5400000" flipH="1" flipV="1">
              <a:off x="2133600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直線單箭頭接點 36"/>
            <p:cNvCxnSpPr>
              <a:stCxn id="30" idx="4"/>
              <a:endCxn id="31" idx="0"/>
            </p:cNvCxnSpPr>
            <p:nvPr/>
          </p:nvCxnSpPr>
          <p:spPr bwMode="auto">
            <a:xfrm rot="5400000">
              <a:off x="2476500" y="3352800"/>
              <a:ext cx="609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直線單箭頭接點 37"/>
            <p:cNvCxnSpPr>
              <a:stCxn id="30" idx="6"/>
              <a:endCxn id="32" idx="2"/>
            </p:cNvCxnSpPr>
            <p:nvPr/>
          </p:nvCxnSpPr>
          <p:spPr bwMode="auto">
            <a:xfrm>
              <a:off x="3124200" y="2705100"/>
              <a:ext cx="8382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直線單箭頭接點 38"/>
            <p:cNvCxnSpPr>
              <a:stCxn id="31" idx="5"/>
              <a:endCxn id="33" idx="3"/>
            </p:cNvCxnSpPr>
            <p:nvPr/>
          </p:nvCxnSpPr>
          <p:spPr bwMode="auto">
            <a:xfrm rot="16200000" flipH="1">
              <a:off x="3543300" y="3723434"/>
              <a:ext cx="1588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0" name="直線單箭頭接點 39"/>
            <p:cNvCxnSpPr>
              <a:stCxn id="32" idx="5"/>
              <a:endCxn id="33" idx="7"/>
            </p:cNvCxnSpPr>
            <p:nvPr/>
          </p:nvCxnSpPr>
          <p:spPr bwMode="auto">
            <a:xfrm rot="5400000">
              <a:off x="4142534" y="3352800"/>
              <a:ext cx="81046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直線單箭頭接點 40"/>
            <p:cNvCxnSpPr>
              <a:stCxn id="32" idx="3"/>
              <a:endCxn id="31" idx="7"/>
            </p:cNvCxnSpPr>
            <p:nvPr/>
          </p:nvCxnSpPr>
          <p:spPr bwMode="auto">
            <a:xfrm rot="5400000">
              <a:off x="3138067" y="2833267"/>
              <a:ext cx="810466" cy="10390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2" name="文字方塊 41"/>
            <p:cNvSpPr txBox="1"/>
            <p:nvPr/>
          </p:nvSpPr>
          <p:spPr>
            <a:xfrm>
              <a:off x="1676400" y="2514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352800" y="2286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2098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505200" y="3276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572000" y="3048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0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676400" y="3657599"/>
              <a:ext cx="418314" cy="54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6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3429000" y="4191000"/>
              <a:ext cx="418314" cy="54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</a:rPr>
                <a:t>5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771018"/>
              </p:ext>
            </p:extLst>
          </p:nvPr>
        </p:nvGraphicFramePr>
        <p:xfrm>
          <a:off x="4953000" y="3925552"/>
          <a:ext cx="3823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183">
                  <a:extLst>
                    <a:ext uri="{9D8B030D-6E8A-4147-A177-3AD203B41FA5}">
                      <a16:colId xmlns:a16="http://schemas.microsoft.com/office/drawing/2014/main" val="3719212205"/>
                    </a:ext>
                  </a:extLst>
                </a:gridCol>
                <a:gridCol w="637183">
                  <a:extLst>
                    <a:ext uri="{9D8B030D-6E8A-4147-A177-3AD203B41FA5}">
                      <a16:colId xmlns:a16="http://schemas.microsoft.com/office/drawing/2014/main" val="4071771163"/>
                    </a:ext>
                  </a:extLst>
                </a:gridCol>
                <a:gridCol w="637183">
                  <a:extLst>
                    <a:ext uri="{9D8B030D-6E8A-4147-A177-3AD203B41FA5}">
                      <a16:colId xmlns:a16="http://schemas.microsoft.com/office/drawing/2014/main" val="230513952"/>
                    </a:ext>
                  </a:extLst>
                </a:gridCol>
                <a:gridCol w="637183">
                  <a:extLst>
                    <a:ext uri="{9D8B030D-6E8A-4147-A177-3AD203B41FA5}">
                      <a16:colId xmlns:a16="http://schemas.microsoft.com/office/drawing/2014/main" val="3211504169"/>
                    </a:ext>
                  </a:extLst>
                </a:gridCol>
                <a:gridCol w="637183">
                  <a:extLst>
                    <a:ext uri="{9D8B030D-6E8A-4147-A177-3AD203B41FA5}">
                      <a16:colId xmlns:a16="http://schemas.microsoft.com/office/drawing/2014/main" val="4184549022"/>
                    </a:ext>
                  </a:extLst>
                </a:gridCol>
                <a:gridCol w="637183">
                  <a:extLst>
                    <a:ext uri="{9D8B030D-6E8A-4147-A177-3AD203B41FA5}">
                      <a16:colId xmlns:a16="http://schemas.microsoft.com/office/drawing/2014/main" val="3485462240"/>
                    </a:ext>
                  </a:extLst>
                </a:gridCol>
              </a:tblGrid>
              <a:tr h="349831"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A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B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C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D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E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44385"/>
                  </a:ext>
                </a:extLst>
              </a:tr>
              <a:tr h="349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A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6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466252"/>
                  </a:ext>
                </a:extLst>
              </a:tr>
              <a:tr h="349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B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2824"/>
                  </a:ext>
                </a:extLst>
              </a:tr>
              <a:tr h="349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C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640399"/>
                  </a:ext>
                </a:extLst>
              </a:tr>
              <a:tr h="349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D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134879"/>
                  </a:ext>
                </a:extLst>
              </a:tr>
              <a:tr h="349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</a:rPr>
                        <a:t>E</a:t>
                      </a:r>
                      <a:endParaRPr lang="zh-TW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607427"/>
                  </a:ext>
                </a:extLst>
              </a:tr>
            </a:tbl>
          </a:graphicData>
        </a:graphic>
      </p:graphicFrame>
      <p:pic>
        <p:nvPicPr>
          <p:cNvPr id="3" name="IntroAI_Spr2021_set09slide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989" y="5833871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63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Q-Learning: Exploration vs. Exploitation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28600" y="990600"/>
            <a:ext cx="8763000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8775" indent="-358775">
              <a:spcAft>
                <a:spcPts val="18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</a:rPr>
              <a:t>Problem: During a training episode, how to choose the action from a state?</a:t>
            </a:r>
          </a:p>
          <a:p>
            <a:pPr marL="711200" lvl="1" indent="-358775">
              <a:spcAft>
                <a:spcPts val="1800"/>
              </a:spcAft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dirty="0" smtClean="0">
                <a:ea typeface="新細明體" charset="-120"/>
              </a:rPr>
              <a:t>Best Q-value (greedy approach): Exploitation</a:t>
            </a:r>
          </a:p>
          <a:p>
            <a:pPr marL="711200" lvl="1" indent="-358775">
              <a:spcAft>
                <a:spcPts val="1800"/>
              </a:spcAft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dirty="0" smtClean="0">
                <a:ea typeface="新細明體" charset="-120"/>
              </a:rPr>
              <a:t>Random action: Exploration</a:t>
            </a:r>
          </a:p>
          <a:p>
            <a:pPr marL="358775" indent="-358775">
              <a:spcAft>
                <a:spcPts val="18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solidFill>
                  <a:srgbClr val="0000FF"/>
                </a:solidFill>
                <a:ea typeface="新細明體" charset="-120"/>
                <a:sym typeface="Symbol"/>
              </a:rPr>
              <a:t>-greedy</a:t>
            </a:r>
            <a:r>
              <a:rPr lang="en-US" altLang="zh-TW" dirty="0" smtClean="0">
                <a:ea typeface="新細明體" charset="-120"/>
                <a:sym typeface="Symbol"/>
              </a:rPr>
              <a:t>: Use a probability () to choose between the two. (More exploration initially, and more exploitation later to facilitate convergence.)</a:t>
            </a:r>
          </a:p>
          <a:p>
            <a:pPr marL="358775" indent="-358775">
              <a:spcAft>
                <a:spcPts val="1800"/>
              </a:spcAft>
              <a:buClr>
                <a:srgbClr val="800080"/>
              </a:buClr>
              <a:buFont typeface="Wingdings" pitchFamily="2" charset="2"/>
              <a:buChar char="n"/>
            </a:pPr>
            <a:r>
              <a:rPr lang="en-US" altLang="zh-TW" dirty="0" smtClean="0">
                <a:ea typeface="新細明體" charset="-120"/>
                <a:sym typeface="Symbol"/>
              </a:rPr>
              <a:t>(Optional) Adjustment of the discount factor: smaller initially (to avoid propagation of "noise") and larger later.</a:t>
            </a:r>
            <a:endParaRPr lang="en-US" altLang="zh-TW" dirty="0" smtClean="0">
              <a:ea typeface="新細明體" charset="-120"/>
            </a:endParaRPr>
          </a:p>
        </p:txBody>
      </p:sp>
      <p:pic>
        <p:nvPicPr>
          <p:cNvPr id="2" name="IntroAI_Spr2021_set09slide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0" y="5638800"/>
            <a:ext cx="609600" cy="609600"/>
          </a:xfrm>
          <a:prstGeom prst="rect">
            <a:avLst/>
          </a:prstGeom>
          <a:solidFill>
            <a:srgbClr val="003300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140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Microsoft Office PowerPoint</Application>
  <PresentationFormat>如螢幕大小 (4:3)</PresentationFormat>
  <Paragraphs>183</Paragraphs>
  <Slides>10</Slides>
  <Notes>0</Notes>
  <HiddenSlides>0</HiddenSlides>
  <MMClips>10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新細明體</vt:lpstr>
      <vt:lpstr>Arial</vt:lpstr>
      <vt:lpstr>Symbol</vt:lpstr>
      <vt:lpstr>Times New Roman</vt:lpstr>
      <vt:lpstr>Wingdings</vt:lpstr>
      <vt:lpstr>Default Design</vt:lpstr>
      <vt:lpstr>方程式</vt:lpstr>
      <vt:lpstr>Microsoft 方程式編輯器 3.0</vt:lpstr>
      <vt:lpstr>Active Learning</vt:lpstr>
      <vt:lpstr>Temporal Difference (TD) Learning</vt:lpstr>
      <vt:lpstr>Temporal Difference (TD) Learning</vt:lpstr>
      <vt:lpstr>Q-Learning</vt:lpstr>
      <vt:lpstr>The Q-Learning Algorithm</vt:lpstr>
      <vt:lpstr>Q-Learning Example</vt:lpstr>
      <vt:lpstr>Q-Learning Example</vt:lpstr>
      <vt:lpstr>Q Tables</vt:lpstr>
      <vt:lpstr>Q-Learning: Exploration vs. Exploitation</vt:lpstr>
      <vt:lpstr>Deep Q-Learning</vt:lpstr>
    </vt:vector>
  </TitlesOfParts>
  <Company>Univ. of Missouri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Mean/Average Operators</dc:title>
  <dc:creator>Tsaipei Wang</dc:creator>
  <cp:lastModifiedBy>wangts</cp:lastModifiedBy>
  <cp:revision>767</cp:revision>
  <dcterms:created xsi:type="dcterms:W3CDTF">2005-09-26T01:02:11Z</dcterms:created>
  <dcterms:modified xsi:type="dcterms:W3CDTF">2021-05-14T04:43:50Z</dcterms:modified>
</cp:coreProperties>
</file>